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444"/>
    <a:srgbClr val="0D066A"/>
    <a:srgbClr val="130897"/>
    <a:srgbClr val="100785"/>
    <a:srgbClr val="570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 autoAdjust="0"/>
    <p:restoredTop sz="94682"/>
  </p:normalViewPr>
  <p:slideViewPr>
    <p:cSldViewPr snapToGrid="0">
      <p:cViewPr varScale="1">
        <p:scale>
          <a:sx n="115" d="100"/>
          <a:sy n="115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EC57-625C-3C96-1743-97BF41475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39D61-56D0-C8A5-9913-6E54EE655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B8936-E46E-0DD4-089C-374F4C2E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22E42-6A27-3B35-32BC-E4E39747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113FA-220F-5560-76D1-0312F969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3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F14D-1E52-C972-505C-5BDD5509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554A8-B28F-A049-8201-DB368D70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BF973-EA22-CE0A-7F7B-28BAAC35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5D51E-4F3D-A47B-AB3F-94AA387D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EE8EE-E86D-BD92-B524-13786DEE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2AC15-3411-A75D-E738-ADEB7E517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87BC6-5870-7923-33D7-D032A426E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EB3BD-A02A-BF37-0A61-82CEF9FD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6730-1423-A3F5-62EA-C1ADB96E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0717B-5D45-5533-931E-E58B5D8E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9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504A-5B0B-B67D-17C3-7159513D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A334-208F-0108-3F1A-DE766B948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C2759-8E94-7E2A-24E9-88C15A55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88641-D010-9374-D281-AE434F7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C4B58-41D2-415C-20B7-249D9F1A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0D08-DF62-4873-AB9B-CC41EEB7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DE8CC-2953-3570-E9F9-C7C213B7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4B274-7F23-5B52-6901-9F4CAE28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EFBA7-AB39-808B-DDB1-79918EDF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636A6-43DF-A5B5-BDE1-6E02DD1B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E3C4-4D33-A82B-30EE-5273DBE0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32995-7117-CC78-3F9F-D3EB7BDAE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F702D-B6B7-8A80-EC48-87E7F82E6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5EFD7-CC07-63C0-0D84-08A239A8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3DAA1-5FB7-F72E-1E7D-DEA0B59E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687E8-5A2B-93C1-1B05-B3143492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4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9965-45EA-7610-829A-D537F82C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2E08-D296-224C-A2CB-DFE0C24CB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64AEA-92DF-50D9-CD0E-F6024E6D0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A98C6-F9C1-2D51-A2BF-6BFC19127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2DAFA-014E-9330-944F-46108FDDD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FC35A5-6DA5-46F3-69B2-EE039BA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42895-F321-68DD-51AD-05EF748D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2F5E9-8518-4079-90D1-844B83FA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4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3EF-C6D2-401C-3D2B-6C0F52DE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C2024-AEB0-6C04-F83D-46424E9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C4C08-FD92-3496-CD0A-AF91BC95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998BE-89A2-793A-F883-364AE047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9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920B11-FCBA-BA56-9943-43799C2C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E1E8C-6645-A4B3-656A-5573F9E5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F61BF-B43B-E6E3-B6D1-85A5E69C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9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EE24-94D5-F2C4-97E6-48CAF0CC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E420-871E-A1DA-9959-27B72C275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D1FBF-E9C6-DCD0-ED1C-BDAC8F4FF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8DB30-25C6-F61E-C33E-AF8BA909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48495-18BC-3EE6-207C-E399A902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70184-ECB0-54BB-C41C-0100736A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A714-1C7D-8CD1-608A-EA088CA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5D117-6C1B-89E0-AA4F-62AACE728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7A568-FBF5-B23D-C068-5BA25AB7A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BA706-29A2-8BFB-0FFE-578257B8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2C540-7938-5ACB-FF42-CEA376DF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D9F10-11A1-14AE-DE44-AC638949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9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90444"/>
            </a:gs>
            <a:gs pos="60000">
              <a:srgbClr val="0D066A"/>
            </a:gs>
            <a:gs pos="98000">
              <a:srgbClr val="570987">
                <a:lumMod val="99000"/>
                <a:lumOff val="1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3B964-9EB0-3458-1DCD-FFDC492F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2C4F-C877-E9E2-F55C-BDD4B154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1C9EC-8C44-7A20-F987-0BD7497C7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32741-326E-4341-8E5A-71B018B24E4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FB5AF-E403-3BC9-21B0-F7CAA5F7A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768E0-C576-82BF-4B9E-0EC84E32E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harith-NY/data-science-projec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hyperlink" Target="https://www.kaggle.com/datasets/vanthanadevi08/water-quality-predic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vanthanadevi08/water-quality-predic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B105564-2F7B-755A-A971-3ED113E0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244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9D31FC-2AA5-C482-0F51-05F12CC1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2" t="-468" r="192" b="468"/>
          <a:stretch/>
        </p:blipFill>
        <p:spPr>
          <a:xfrm>
            <a:off x="6771932" y="77871"/>
            <a:ext cx="2118068" cy="2115986"/>
          </a:xfrm>
          <a:prstGeom prst="flowChartConnector">
            <a:avLst/>
          </a:prstGeom>
        </p:spPr>
      </p:pic>
      <p:sp>
        <p:nvSpPr>
          <p:cNvPr id="4" name="Google Shape;238;p38">
            <a:extLst>
              <a:ext uri="{FF2B5EF4-FFF2-40B4-BE49-F238E27FC236}">
                <a16:creationId xmlns:a16="http://schemas.microsoft.com/office/drawing/2014/main" id="{A17542A2-D922-086C-C66C-983D67DA87F2}"/>
              </a:ext>
            </a:extLst>
          </p:cNvPr>
          <p:cNvSpPr txBox="1">
            <a:spLocks/>
          </p:cNvSpPr>
          <p:nvPr/>
        </p:nvSpPr>
        <p:spPr>
          <a:xfrm>
            <a:off x="5772338" y="3527970"/>
            <a:ext cx="4488750" cy="43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Lecturer: 	</a:t>
            </a:r>
            <a:r>
              <a:rPr lang="en-US" sz="2000" b="1" dirty="0" err="1">
                <a:solidFill>
                  <a:schemeClr val="bg1"/>
                </a:solidFill>
              </a:rPr>
              <a:t>Sokkhey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Phauk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Google Shape;238;p38">
            <a:extLst>
              <a:ext uri="{FF2B5EF4-FFF2-40B4-BE49-F238E27FC236}">
                <a16:creationId xmlns:a16="http://schemas.microsoft.com/office/drawing/2014/main" id="{0997D749-FDEB-A684-A3ED-D67692582119}"/>
              </a:ext>
            </a:extLst>
          </p:cNvPr>
          <p:cNvSpPr txBox="1">
            <a:spLocks/>
          </p:cNvSpPr>
          <p:nvPr/>
        </p:nvSpPr>
        <p:spPr>
          <a:xfrm>
            <a:off x="5725211" y="2435927"/>
            <a:ext cx="4957981" cy="361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Institute of Technology of Cambodia</a:t>
            </a:r>
          </a:p>
        </p:txBody>
      </p:sp>
      <p:sp>
        <p:nvSpPr>
          <p:cNvPr id="6" name="Google Shape;238;p38">
            <a:extLst>
              <a:ext uri="{FF2B5EF4-FFF2-40B4-BE49-F238E27FC236}">
                <a16:creationId xmlns:a16="http://schemas.microsoft.com/office/drawing/2014/main" id="{D046980A-A4EE-C190-1DDF-3B52F88E9A6C}"/>
              </a:ext>
            </a:extLst>
          </p:cNvPr>
          <p:cNvSpPr txBox="1">
            <a:spLocks/>
          </p:cNvSpPr>
          <p:nvPr/>
        </p:nvSpPr>
        <p:spPr>
          <a:xfrm>
            <a:off x="5772338" y="2998223"/>
            <a:ext cx="3714486" cy="40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Department: 	AMS</a:t>
            </a:r>
          </a:p>
        </p:txBody>
      </p:sp>
      <p:sp>
        <p:nvSpPr>
          <p:cNvPr id="9" name="Google Shape;238;p38">
            <a:extLst>
              <a:ext uri="{FF2B5EF4-FFF2-40B4-BE49-F238E27FC236}">
                <a16:creationId xmlns:a16="http://schemas.microsoft.com/office/drawing/2014/main" id="{629957B8-F7BD-B216-1B09-D136D32760E6}"/>
              </a:ext>
            </a:extLst>
          </p:cNvPr>
          <p:cNvSpPr txBox="1">
            <a:spLocks/>
          </p:cNvSpPr>
          <p:nvPr/>
        </p:nvSpPr>
        <p:spPr>
          <a:xfrm>
            <a:off x="4957981" y="4164577"/>
            <a:ext cx="6489700" cy="2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Presented by :</a:t>
            </a:r>
          </a:p>
          <a:p>
            <a:pPr marL="0" indent="0"/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1.    NGOUN LYHORNG       e20220472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2.    NY CHANTHARITH       e20221532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3.    PHAN WAYOTEP	       e20220850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4.    SAMBATH SEAKTY     e20220517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5.    SOEUK BONDOL	       e20221592</a:t>
            </a:r>
          </a:p>
        </p:txBody>
      </p:sp>
    </p:spTree>
    <p:extLst>
      <p:ext uri="{BB962C8B-B14F-4D97-AF65-F5344CB8AC3E}">
        <p14:creationId xmlns:p14="http://schemas.microsoft.com/office/powerpoint/2010/main" val="89455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D724D-E2F3-0E63-BFA5-5FE5B604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E973CB-83E1-659B-1461-7953DD6A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8466" cy="688269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EDBED58-3B0F-19F4-F35A-D46CDF0E8C18}"/>
              </a:ext>
            </a:extLst>
          </p:cNvPr>
          <p:cNvSpPr/>
          <p:nvPr/>
        </p:nvSpPr>
        <p:spPr>
          <a:xfrm>
            <a:off x="4863830" y="502845"/>
            <a:ext cx="7081736" cy="101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2CAA09D-FF0B-C8A2-4529-605FA648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31" y="1931806"/>
            <a:ext cx="1021395" cy="1814513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A9A17F92-54F3-2BBD-149F-28C14A982FD3}"/>
              </a:ext>
            </a:extLst>
          </p:cNvPr>
          <p:cNvSpPr/>
          <p:nvPr/>
        </p:nvSpPr>
        <p:spPr>
          <a:xfrm>
            <a:off x="6191591" y="2158620"/>
            <a:ext cx="26812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Findings</a:t>
            </a:r>
            <a:endParaRPr lang="en-US" sz="23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C4C9DAF9-733F-F876-55DC-B12A9DC0BFEC}"/>
              </a:ext>
            </a:extLst>
          </p:cNvPr>
          <p:cNvSpPr/>
          <p:nvPr/>
        </p:nvSpPr>
        <p:spPr>
          <a:xfrm>
            <a:off x="6191591" y="2666778"/>
            <a:ext cx="54778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Summarize the key results and insights from the water quality prediction study.</a:t>
            </a:r>
            <a:endParaRPr lang="en-US" sz="1750" dirty="0"/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DD747D33-4B48-B08C-B09F-8C0B252C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31" y="3746318"/>
            <a:ext cx="1021395" cy="2050494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5045DB73-B7CC-2390-8F8B-D16F676E987C}"/>
              </a:ext>
            </a:extLst>
          </p:cNvPr>
          <p:cNvSpPr/>
          <p:nvPr/>
        </p:nvSpPr>
        <p:spPr>
          <a:xfrm>
            <a:off x="6191591" y="3973132"/>
            <a:ext cx="26812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</a:t>
            </a:r>
            <a:endParaRPr lang="en-US" sz="23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762F985C-2EBE-C492-B4DA-BFC70A35FD76}"/>
              </a:ext>
            </a:extLst>
          </p:cNvPr>
          <p:cNvSpPr/>
          <p:nvPr/>
        </p:nvSpPr>
        <p:spPr>
          <a:xfrm>
            <a:off x="6191591" y="4481291"/>
            <a:ext cx="54778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opportunities for further research, including incorporating new data sources, improving model accuracy, and developing real-time prediction systems.</a:t>
            </a:r>
            <a:endParaRPr lang="en-US" sz="17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6F1381-AB63-D157-15CB-D3D5CB97EA02}"/>
              </a:ext>
            </a:extLst>
          </p:cNvPr>
          <p:cNvGrpSpPr/>
          <p:nvPr/>
        </p:nvGrpSpPr>
        <p:grpSpPr>
          <a:xfrm>
            <a:off x="-4573565" y="0"/>
            <a:ext cx="4267200" cy="6858000"/>
            <a:chOff x="0" y="0"/>
            <a:chExt cx="3869871" cy="6041571"/>
          </a:xfrm>
        </p:grpSpPr>
        <p:pic>
          <p:nvPicPr>
            <p:cNvPr id="5" name="Picture 2" descr="GitHub Logo, Git Hub Icon With Text On White and Black Background ...">
              <a:extLst>
                <a:ext uri="{FF2B5EF4-FFF2-40B4-BE49-F238E27FC236}">
                  <a16:creationId xmlns:a16="http://schemas.microsoft.com/office/drawing/2014/main" id="{2D6EC668-37AD-55FD-ECD2-792846AA91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0"/>
            <a:stretch/>
          </p:blipFill>
          <p:spPr bwMode="auto">
            <a:xfrm>
              <a:off x="0" y="0"/>
              <a:ext cx="3864429" cy="29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itHub Logo, Git Hub Icon With Text On White and Black Background ...">
              <a:extLst>
                <a:ext uri="{FF2B5EF4-FFF2-40B4-BE49-F238E27FC236}">
                  <a16:creationId xmlns:a16="http://schemas.microsoft.com/office/drawing/2014/main" id="{6F0F061A-1680-B382-E0A7-4C2D292C16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0" y="2993571"/>
              <a:ext cx="3869871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389BFB9-10A0-F773-6FB1-84508817F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1931" y="0"/>
            <a:ext cx="4591542" cy="68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0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D47A2C9-E19E-BACF-2785-5BBFA360B0A9}"/>
              </a:ext>
            </a:extLst>
          </p:cNvPr>
          <p:cNvSpPr/>
          <p:nvPr/>
        </p:nvSpPr>
        <p:spPr>
          <a:xfrm>
            <a:off x="4389934" y="1471674"/>
            <a:ext cx="7562579" cy="101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Reference</a:t>
            </a:r>
            <a:endParaRPr lang="en-US" sz="4650" dirty="0"/>
          </a:p>
        </p:txBody>
      </p:sp>
      <p:pic>
        <p:nvPicPr>
          <p:cNvPr id="1028" name="Picture 4" descr="GitHub Logo, Git Hub Icon With Text On White and Black Background ...">
            <a:extLst>
              <a:ext uri="{FF2B5EF4-FFF2-40B4-BE49-F238E27FC236}">
                <a16:creationId xmlns:a16="http://schemas.microsoft.com/office/drawing/2014/main" id="{59BD9603-05A2-3CEA-3C95-1D61301C6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0" r="4729"/>
          <a:stretch/>
        </p:blipFill>
        <p:spPr bwMode="auto">
          <a:xfrm>
            <a:off x="488358" y="546915"/>
            <a:ext cx="3459891" cy="345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C1A3BD55-1D64-4D0D-DB6E-BD670B4339D6}"/>
              </a:ext>
            </a:extLst>
          </p:cNvPr>
          <p:cNvSpPr/>
          <p:nvPr/>
        </p:nvSpPr>
        <p:spPr>
          <a:xfrm>
            <a:off x="4501801" y="2862115"/>
            <a:ext cx="6431078" cy="577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chantharith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-NY/data-science-project</a:t>
            </a:r>
            <a:endParaRPr lang="en-US" dirty="0">
              <a:solidFill>
                <a:schemeClr val="bg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6529256-5A4D-B7B3-8F6E-D1D3D1070E0F}"/>
              </a:ext>
            </a:extLst>
          </p:cNvPr>
          <p:cNvSpPr/>
          <p:nvPr/>
        </p:nvSpPr>
        <p:spPr>
          <a:xfrm>
            <a:off x="4495800" y="2424921"/>
            <a:ext cx="5477896" cy="43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GitHub: </a:t>
            </a:r>
            <a:endParaRPr lang="en-US" sz="175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F884178-A9FF-E9CB-C96A-2541A6ED5459}"/>
              </a:ext>
            </a:extLst>
          </p:cNvPr>
          <p:cNvSpPr/>
          <p:nvPr/>
        </p:nvSpPr>
        <p:spPr>
          <a:xfrm>
            <a:off x="4495800" y="3718225"/>
            <a:ext cx="2634343" cy="577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Water Quality Prediction</a:t>
            </a:r>
            <a:endParaRPr lang="en-US" u="sng" dirty="0">
              <a:solidFill>
                <a:schemeClr val="bg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EF4A477-D597-A7A3-FE79-9570B70B2166}"/>
              </a:ext>
            </a:extLst>
          </p:cNvPr>
          <p:cNvSpPr/>
          <p:nvPr/>
        </p:nvSpPr>
        <p:spPr>
          <a:xfrm>
            <a:off x="4495800" y="3243678"/>
            <a:ext cx="5477896" cy="43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Kaggle: </a:t>
            </a:r>
            <a:endParaRPr lang="en-US" sz="1750" dirty="0"/>
          </a:p>
        </p:txBody>
      </p:sp>
      <p:pic>
        <p:nvPicPr>
          <p:cNvPr id="9" name="Picture 2" descr="Kaggle Competition: How To Know From Where To Begin? | Machine Learning ...">
            <a:extLst>
              <a:ext uri="{FF2B5EF4-FFF2-40B4-BE49-F238E27FC236}">
                <a16:creationId xmlns:a16="http://schemas.microsoft.com/office/drawing/2014/main" id="{B4DBB6D6-6292-2815-47D7-776F68EDE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35" y="4200727"/>
            <a:ext cx="5216636" cy="23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A3C5AF2-3CCE-EB9B-1237-22CC260BB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0"/>
            <a:ext cx="4588466" cy="68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s For Attention GIFs - Get the best GIF on GIPHY">
            <a:extLst>
              <a:ext uri="{FF2B5EF4-FFF2-40B4-BE49-F238E27FC236}">
                <a16:creationId xmlns:a16="http://schemas.microsoft.com/office/drawing/2014/main" id="{46076311-2BF8-7935-176D-64F96D6D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53" y="-10886"/>
            <a:ext cx="12230706" cy="687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828D74-B838-0899-F6F5-87938A94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68" t="24123" r="16349" b="22922"/>
          <a:stretch/>
        </p:blipFill>
        <p:spPr>
          <a:xfrm>
            <a:off x="-2381317" y="4608095"/>
            <a:ext cx="1876927" cy="22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0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EA59733-BEBB-F365-F0AD-6F4B3F6ABF66}"/>
              </a:ext>
            </a:extLst>
          </p:cNvPr>
          <p:cNvSpPr/>
          <p:nvPr/>
        </p:nvSpPr>
        <p:spPr>
          <a:xfrm>
            <a:off x="-16615" y="487734"/>
            <a:ext cx="12208615" cy="9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8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6165DE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Sora Medium" pitchFamily="34" charset="0"/>
                <a:ea typeface="Sora Medium" pitchFamily="34" charset="-122"/>
              </a:rPr>
              <a:t>Any question:</a:t>
            </a:r>
            <a:endParaRPr lang="en-US" sz="4800" dirty="0"/>
          </a:p>
        </p:txBody>
      </p:sp>
      <p:pic>
        <p:nvPicPr>
          <p:cNvPr id="2050" name="Picture 2" descr="Anime Gif - IceGif">
            <a:extLst>
              <a:ext uri="{FF2B5EF4-FFF2-40B4-BE49-F238E27FC236}">
                <a16:creationId xmlns:a16="http://schemas.microsoft.com/office/drawing/2014/main" id="{A7275428-D32E-466B-69BD-FC7AF8D54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12208614" cy="55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FF02F-23F9-1439-CB99-2D9492D1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68" t="24123" r="16349" b="22922"/>
          <a:stretch/>
        </p:blipFill>
        <p:spPr>
          <a:xfrm>
            <a:off x="2089083" y="4683985"/>
            <a:ext cx="1876927" cy="22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9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481E57EC-121D-788A-3932-147D6C8D350B}"/>
              </a:ext>
            </a:extLst>
          </p:cNvPr>
          <p:cNvSpPr/>
          <p:nvPr/>
        </p:nvSpPr>
        <p:spPr>
          <a:xfrm>
            <a:off x="4957981" y="2442662"/>
            <a:ext cx="7137400" cy="180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Water Quality Prediction: A Data-Driven Approach</a:t>
            </a:r>
            <a:endParaRPr lang="en-US" sz="46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DDF27108-1189-3E6E-99F0-4534EB89F605}"/>
              </a:ext>
            </a:extLst>
          </p:cNvPr>
          <p:cNvSpPr/>
          <p:nvPr/>
        </p:nvSpPr>
        <p:spPr>
          <a:xfrm>
            <a:off x="5097682" y="4045442"/>
            <a:ext cx="6603999" cy="101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 of data science to predict water quality and ensure the safety and sustainability of our precious water resources.</a:t>
            </a:r>
            <a:endParaRPr lang="en-US" sz="175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B105564-2F7B-755A-A971-3ED113E0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244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F20019-48B0-F94C-F59D-23BFCA5BC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2" t="-468" r="192" b="468"/>
          <a:stretch/>
        </p:blipFill>
        <p:spPr>
          <a:xfrm>
            <a:off x="4957981" y="247619"/>
            <a:ext cx="935560" cy="934640"/>
          </a:xfrm>
          <a:prstGeom prst="flowChartConnector">
            <a:avLst/>
          </a:prstGeom>
        </p:spPr>
      </p:pic>
      <p:sp>
        <p:nvSpPr>
          <p:cNvPr id="4" name="Google Shape;238;p38">
            <a:extLst>
              <a:ext uri="{FF2B5EF4-FFF2-40B4-BE49-F238E27FC236}">
                <a16:creationId xmlns:a16="http://schemas.microsoft.com/office/drawing/2014/main" id="{78652A47-E9A7-4A70-7FFA-B5FF2EFCFE5E}"/>
              </a:ext>
            </a:extLst>
          </p:cNvPr>
          <p:cNvSpPr txBox="1">
            <a:spLocks/>
          </p:cNvSpPr>
          <p:nvPr/>
        </p:nvSpPr>
        <p:spPr>
          <a:xfrm>
            <a:off x="4830242" y="6394997"/>
            <a:ext cx="4488750" cy="43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Lecturer: 	</a:t>
            </a:r>
            <a:r>
              <a:rPr lang="en-US" sz="2000" b="1" dirty="0" err="1">
                <a:solidFill>
                  <a:schemeClr val="bg1"/>
                </a:solidFill>
              </a:rPr>
              <a:t>Sokkhey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Phauk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Google Shape;238;p38">
            <a:extLst>
              <a:ext uri="{FF2B5EF4-FFF2-40B4-BE49-F238E27FC236}">
                <a16:creationId xmlns:a16="http://schemas.microsoft.com/office/drawing/2014/main" id="{2173B6C4-0616-C77E-DC0F-7517EE920895}"/>
              </a:ext>
            </a:extLst>
          </p:cNvPr>
          <p:cNvSpPr txBox="1">
            <a:spLocks/>
          </p:cNvSpPr>
          <p:nvPr/>
        </p:nvSpPr>
        <p:spPr>
          <a:xfrm>
            <a:off x="6298461" y="469285"/>
            <a:ext cx="4957981" cy="361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Institute of Technology of Cambodia</a:t>
            </a:r>
          </a:p>
        </p:txBody>
      </p:sp>
      <p:sp>
        <p:nvSpPr>
          <p:cNvPr id="6" name="Google Shape;238;p38">
            <a:extLst>
              <a:ext uri="{FF2B5EF4-FFF2-40B4-BE49-F238E27FC236}">
                <a16:creationId xmlns:a16="http://schemas.microsoft.com/office/drawing/2014/main" id="{32C7AD3D-9F85-C9E4-DCAE-D9D4842562A0}"/>
              </a:ext>
            </a:extLst>
          </p:cNvPr>
          <p:cNvSpPr txBox="1">
            <a:spLocks/>
          </p:cNvSpPr>
          <p:nvPr/>
        </p:nvSpPr>
        <p:spPr>
          <a:xfrm>
            <a:off x="6345588" y="1031581"/>
            <a:ext cx="3714486" cy="40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Department: 	AMS</a:t>
            </a:r>
          </a:p>
        </p:txBody>
      </p:sp>
      <p:sp>
        <p:nvSpPr>
          <p:cNvPr id="9" name="Google Shape;238;p38">
            <a:extLst>
              <a:ext uri="{FF2B5EF4-FFF2-40B4-BE49-F238E27FC236}">
                <a16:creationId xmlns:a16="http://schemas.microsoft.com/office/drawing/2014/main" id="{D10482EC-2BFB-4B1F-D8BA-F6C858983E17}"/>
              </a:ext>
            </a:extLst>
          </p:cNvPr>
          <p:cNvSpPr txBox="1">
            <a:spLocks/>
          </p:cNvSpPr>
          <p:nvPr/>
        </p:nvSpPr>
        <p:spPr>
          <a:xfrm>
            <a:off x="12654181" y="4037577"/>
            <a:ext cx="6489700" cy="2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Presented by :</a:t>
            </a:r>
          </a:p>
          <a:p>
            <a:pPr marL="0" indent="0"/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1.    NGEN TINA	       e20221516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2.    NEANG VANNA	       e20221650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3.    PHAN WAYOTEP	       e20220850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4.    SOEUK BONDOL          e20221592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5.    SOPHAT VITOU	       e20220813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41FFDB7A-4683-D116-AE0E-42BE28F76955}"/>
              </a:ext>
            </a:extLst>
          </p:cNvPr>
          <p:cNvSpPr/>
          <p:nvPr/>
        </p:nvSpPr>
        <p:spPr>
          <a:xfrm>
            <a:off x="95290" y="-950932"/>
            <a:ext cx="12007810" cy="99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650" dirty="0"/>
          </a:p>
        </p:txBody>
      </p:sp>
    </p:spTree>
    <p:extLst>
      <p:ext uri="{BB962C8B-B14F-4D97-AF65-F5344CB8AC3E}">
        <p14:creationId xmlns:p14="http://schemas.microsoft.com/office/powerpoint/2010/main" val="368842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8F75B-ECBA-8D14-9195-9932A7481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59D4FD-1602-6D12-0B3E-E7BCDC17B072}"/>
              </a:ext>
            </a:extLst>
          </p:cNvPr>
          <p:cNvSpPr/>
          <p:nvPr/>
        </p:nvSpPr>
        <p:spPr>
          <a:xfrm>
            <a:off x="95290" y="1357630"/>
            <a:ext cx="12007810" cy="99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6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62780EA-8A72-5787-7B1B-FF5C34E2A9C2}"/>
              </a:ext>
            </a:extLst>
          </p:cNvPr>
          <p:cNvSpPr/>
          <p:nvPr/>
        </p:nvSpPr>
        <p:spPr>
          <a:xfrm>
            <a:off x="283028" y="3077863"/>
            <a:ext cx="5600605" cy="2422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quality prediction is a critical task for environmental monitoring and resource management. Data-driven models, leveraging various techniques like machine learning, offer valuable insights into water quality trends and future scenarios.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4292217-7748-4D75-FE49-B69D5528F469}"/>
              </a:ext>
            </a:extLst>
          </p:cNvPr>
          <p:cNvSpPr/>
          <p:nvPr/>
        </p:nvSpPr>
        <p:spPr>
          <a:xfrm>
            <a:off x="6403656" y="3077863"/>
            <a:ext cx="5699444" cy="2422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a comprehensive approach to water quality prediction, including data collection, data analysis, model construction, evaluation, and future directions.</a:t>
            </a: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5AA8038-38F9-2411-5F91-3145B2FD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1302" y="0"/>
            <a:ext cx="4675762" cy="6858000"/>
          </a:xfrm>
          <a:prstGeom prst="rect">
            <a:avLst/>
          </a:prstGeom>
        </p:spPr>
      </p:pic>
      <p:sp>
        <p:nvSpPr>
          <p:cNvPr id="6" name="Shape 1">
            <a:extLst>
              <a:ext uri="{FF2B5EF4-FFF2-40B4-BE49-F238E27FC236}">
                <a16:creationId xmlns:a16="http://schemas.microsoft.com/office/drawing/2014/main" id="{31C9B69D-2EBA-7C67-9DF2-8742CC9800C8}"/>
              </a:ext>
            </a:extLst>
          </p:cNvPr>
          <p:cNvSpPr/>
          <p:nvPr/>
        </p:nvSpPr>
        <p:spPr>
          <a:xfrm>
            <a:off x="5564497" y="-3817789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00283DC-98FF-DE48-BB9B-52A81F46B793}"/>
              </a:ext>
            </a:extLst>
          </p:cNvPr>
          <p:cNvSpPr/>
          <p:nvPr/>
        </p:nvSpPr>
        <p:spPr>
          <a:xfrm>
            <a:off x="6096000" y="-3817789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Water Quality</a:t>
            </a:r>
            <a:endParaRPr lang="en-US" sz="23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002F52D-F094-092B-36B1-BFFB97098F71}"/>
              </a:ext>
            </a:extLst>
          </p:cNvPr>
          <p:cNvSpPr/>
          <p:nvPr/>
        </p:nvSpPr>
        <p:spPr>
          <a:xfrm>
            <a:off x="6096000" y="-3384712"/>
            <a:ext cx="2591861" cy="338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quality is vital for human health, ecosystems, and economic development. Monitoring and predicting water quality changes are crucial for effective water resource management.</a:t>
            </a:r>
            <a:endParaRPr lang="en-US" sz="17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06B720D-E5DA-A0AF-9DC9-4597B932FCBD}"/>
              </a:ext>
            </a:extLst>
          </p:cNvPr>
          <p:cNvSpPr/>
          <p:nvPr/>
        </p:nvSpPr>
        <p:spPr>
          <a:xfrm>
            <a:off x="16338334" y="1293054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09B97E1-52AF-C6D7-E30F-CFD3E6CBC6E3}"/>
              </a:ext>
            </a:extLst>
          </p:cNvPr>
          <p:cNvSpPr/>
          <p:nvPr/>
        </p:nvSpPr>
        <p:spPr>
          <a:xfrm>
            <a:off x="16869837" y="1293054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Science</a:t>
            </a:r>
            <a:endParaRPr lang="en-US" sz="23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A6D3DC9-4E22-9841-AA2E-C62ED2240E33}"/>
              </a:ext>
            </a:extLst>
          </p:cNvPr>
          <p:cNvSpPr/>
          <p:nvPr/>
        </p:nvSpPr>
        <p:spPr>
          <a:xfrm>
            <a:off x="16869837" y="1726131"/>
            <a:ext cx="2591861" cy="338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tools to analyze large datasets and generate predictive models. Machine learning algorithms can analyze vast amounts of water data to identify trends, predict future conditions, and support decision-making.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1D74940C-F003-4EA9-BDCB-87AF4CD12D90}"/>
              </a:ext>
            </a:extLst>
          </p:cNvPr>
          <p:cNvSpPr/>
          <p:nvPr/>
        </p:nvSpPr>
        <p:spPr>
          <a:xfrm>
            <a:off x="-12042842" y="5229920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495E6DCE-0279-144C-C950-16CB16B9A13D}"/>
              </a:ext>
            </a:extLst>
          </p:cNvPr>
          <p:cNvSpPr/>
          <p:nvPr/>
        </p:nvSpPr>
        <p:spPr>
          <a:xfrm>
            <a:off x="-11511339" y="5229920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Modeling</a:t>
            </a:r>
            <a:endParaRPr lang="en-US" sz="23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3EAB39C-AC8B-FD0D-9B81-F6B82BADF088}"/>
              </a:ext>
            </a:extLst>
          </p:cNvPr>
          <p:cNvSpPr/>
          <p:nvPr/>
        </p:nvSpPr>
        <p:spPr>
          <a:xfrm>
            <a:off x="-11511339" y="5662997"/>
            <a:ext cx="5908426" cy="618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Forecasting water quality trends and potential threats. Timely intervention for proactive protection and management.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4559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A846B-C98D-8485-7883-0957879AD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8C29F69-0CB3-D8E7-3D73-31BAA615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5762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FBEA1FE-A1E9-06E8-D46F-0F09C1A3C1ED}"/>
              </a:ext>
            </a:extLst>
          </p:cNvPr>
          <p:cNvSpPr/>
          <p:nvPr/>
        </p:nvSpPr>
        <p:spPr>
          <a:xfrm>
            <a:off x="4675762" y="501566"/>
            <a:ext cx="7414638" cy="8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87B4DC9-EADE-C003-6848-6EA4841C7184}"/>
              </a:ext>
            </a:extLst>
          </p:cNvPr>
          <p:cNvSpPr/>
          <p:nvPr/>
        </p:nvSpPr>
        <p:spPr>
          <a:xfrm>
            <a:off x="5351622" y="1293054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769F528-E0BF-1AC9-B181-526CE78A3A30}"/>
              </a:ext>
            </a:extLst>
          </p:cNvPr>
          <p:cNvSpPr/>
          <p:nvPr/>
        </p:nvSpPr>
        <p:spPr>
          <a:xfrm>
            <a:off x="5883125" y="1293054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Water Quality</a:t>
            </a:r>
            <a:endParaRPr lang="en-US" sz="2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9DFCD2E-2C6E-A4C9-FED6-575B3F907EB9}"/>
              </a:ext>
            </a:extLst>
          </p:cNvPr>
          <p:cNvSpPr/>
          <p:nvPr/>
        </p:nvSpPr>
        <p:spPr>
          <a:xfrm>
            <a:off x="5883125" y="1726131"/>
            <a:ext cx="2591861" cy="338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quality is vital for human health, ecosystems, and economic development. Monitoring and predicting water quality changes are crucial for effective water resource management.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AFA9D0C-EC62-00A5-30A9-F7BFE3FCFF90}"/>
              </a:ext>
            </a:extLst>
          </p:cNvPr>
          <p:cNvSpPr/>
          <p:nvPr/>
        </p:nvSpPr>
        <p:spPr>
          <a:xfrm>
            <a:off x="8668288" y="1293054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DE56058-3A55-4C04-35A0-4BD78A452C36}"/>
              </a:ext>
            </a:extLst>
          </p:cNvPr>
          <p:cNvSpPr/>
          <p:nvPr/>
        </p:nvSpPr>
        <p:spPr>
          <a:xfrm>
            <a:off x="9199791" y="1293054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Science</a:t>
            </a:r>
            <a:endParaRPr lang="en-US" sz="23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4505360-F573-0E1D-7BAE-C1573967F1A6}"/>
              </a:ext>
            </a:extLst>
          </p:cNvPr>
          <p:cNvSpPr/>
          <p:nvPr/>
        </p:nvSpPr>
        <p:spPr>
          <a:xfrm>
            <a:off x="9199791" y="1726131"/>
            <a:ext cx="2591861" cy="338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tools to analyze large datasets and generate predictive models. Machine learning algorithms can analyze vast amounts of water data to identify trends, predict future conditions, and support decision-making.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14018575-6295-0FF2-65AB-2A6E7CA60CD4}"/>
              </a:ext>
            </a:extLst>
          </p:cNvPr>
          <p:cNvSpPr/>
          <p:nvPr/>
        </p:nvSpPr>
        <p:spPr>
          <a:xfrm>
            <a:off x="5351622" y="5229920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0C76B4A5-E973-4266-2CC2-EB934CC6525F}"/>
              </a:ext>
            </a:extLst>
          </p:cNvPr>
          <p:cNvSpPr/>
          <p:nvPr/>
        </p:nvSpPr>
        <p:spPr>
          <a:xfrm>
            <a:off x="5883125" y="5229920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Modeling</a:t>
            </a:r>
            <a:endParaRPr lang="en-US" sz="23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F77E17D-4634-48D8-FDFD-3132BE8EB3CA}"/>
              </a:ext>
            </a:extLst>
          </p:cNvPr>
          <p:cNvSpPr/>
          <p:nvPr/>
        </p:nvSpPr>
        <p:spPr>
          <a:xfrm>
            <a:off x="5883125" y="5662997"/>
            <a:ext cx="5908426" cy="618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Forecasting water quality trends and potential threats. Timely intervention for proactive protection and management.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07573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19A7-CA9D-E117-AA1C-D117A6D7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540642B-86FE-ED5D-B01A-5ADA010ED912}"/>
              </a:ext>
            </a:extLst>
          </p:cNvPr>
          <p:cNvSpPr/>
          <p:nvPr/>
        </p:nvSpPr>
        <p:spPr>
          <a:xfrm>
            <a:off x="165100" y="1870614"/>
            <a:ext cx="11861800" cy="83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Collection</a:t>
            </a:r>
            <a:endParaRPr lang="en-US" sz="46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A7D6534E-1F39-22CD-BE9C-BC8412861456}"/>
              </a:ext>
            </a:extLst>
          </p:cNvPr>
          <p:cNvSpPr/>
          <p:nvPr/>
        </p:nvSpPr>
        <p:spPr>
          <a:xfrm>
            <a:off x="279400" y="3429000"/>
            <a:ext cx="264505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23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215DD025-5B7B-8DB2-3713-D0AFB5DE2705}"/>
              </a:ext>
            </a:extLst>
          </p:cNvPr>
          <p:cNvSpPr/>
          <p:nvPr/>
        </p:nvSpPr>
        <p:spPr>
          <a:xfrm>
            <a:off x="3719286" y="3429000"/>
            <a:ext cx="7710714" cy="936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quality data is from Kaggle that collected from various sources, including monitoring stations, remote sensing, and citizen science al around the world.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4A7F416-DBC8-C769-134B-D6024506720D}"/>
              </a:ext>
            </a:extLst>
          </p:cNvPr>
          <p:cNvSpPr/>
          <p:nvPr/>
        </p:nvSpPr>
        <p:spPr>
          <a:xfrm>
            <a:off x="3719285" y="4508346"/>
            <a:ext cx="2692401" cy="577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hlinkClick r:id="rId2"/>
              </a:rPr>
              <a:t>Water Quality Prediction</a:t>
            </a:r>
            <a:endParaRPr lang="en-US" u="sng" dirty="0">
              <a:solidFill>
                <a:srgbClr val="0070C0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5" name="Picture 2" descr="Kaggle Competition: How To Know From Where To Begin? | Machine Learning ...">
            <a:extLst>
              <a:ext uri="{FF2B5EF4-FFF2-40B4-BE49-F238E27FC236}">
                <a16:creationId xmlns:a16="http://schemas.microsoft.com/office/drawing/2014/main" id="{78F9FD50-0BE7-CDD4-A8A6-90AA1ADC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3" y="4369129"/>
            <a:ext cx="3766458" cy="17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9536343-46B2-6D2B-4DF9-8BDBC4EC0C27}"/>
              </a:ext>
            </a:extLst>
          </p:cNvPr>
          <p:cNvSpPr/>
          <p:nvPr/>
        </p:nvSpPr>
        <p:spPr>
          <a:xfrm>
            <a:off x="12757015" y="536967"/>
            <a:ext cx="7213599" cy="63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Exploring Data Analysis</a:t>
            </a:r>
            <a:endParaRPr lang="en-US" sz="465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6A8D4689-91ED-421F-E084-B1FC8D3B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61816" y="0"/>
            <a:ext cx="4717317" cy="6858000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18EB80E5-C544-7ADB-77A3-B57FEBFBEF4F}"/>
              </a:ext>
            </a:extLst>
          </p:cNvPr>
          <p:cNvSpPr/>
          <p:nvPr/>
        </p:nvSpPr>
        <p:spPr>
          <a:xfrm>
            <a:off x="3297309" y="2042647"/>
            <a:ext cx="280366" cy="211866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86CDDC32-5D06-872D-8174-CAAA83515FDA}"/>
              </a:ext>
            </a:extLst>
          </p:cNvPr>
          <p:cNvSpPr/>
          <p:nvPr/>
        </p:nvSpPr>
        <p:spPr>
          <a:xfrm>
            <a:off x="3593135" y="2042647"/>
            <a:ext cx="280366" cy="211866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D0F075E2-CA67-B1BA-6BBA-AE3341C4F996}"/>
              </a:ext>
            </a:extLst>
          </p:cNvPr>
          <p:cNvSpPr/>
          <p:nvPr/>
        </p:nvSpPr>
        <p:spPr>
          <a:xfrm>
            <a:off x="3593135" y="2267260"/>
            <a:ext cx="280366" cy="193167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A88CEEC9-AFAA-80CC-228F-22ED786CF1D3}"/>
              </a:ext>
            </a:extLst>
          </p:cNvPr>
          <p:cNvSpPr/>
          <p:nvPr/>
        </p:nvSpPr>
        <p:spPr>
          <a:xfrm>
            <a:off x="3297309" y="2267260"/>
            <a:ext cx="280366" cy="191446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</p:spTree>
    <p:extLst>
      <p:ext uri="{BB962C8B-B14F-4D97-AF65-F5344CB8AC3E}">
        <p14:creationId xmlns:p14="http://schemas.microsoft.com/office/powerpoint/2010/main" val="302920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A08EC-3E0F-D716-2419-AB4148BD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354D4C-D64A-D0BD-F19B-87A7332B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7317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1F82A2-5028-1613-5A47-A7B0353510C2}"/>
              </a:ext>
            </a:extLst>
          </p:cNvPr>
          <p:cNvSpPr/>
          <p:nvPr/>
        </p:nvSpPr>
        <p:spPr>
          <a:xfrm>
            <a:off x="4838700" y="439690"/>
            <a:ext cx="7213599" cy="63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Exploring Data Analysis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FE1960D-75BD-DBC3-5224-337A09AE5115}"/>
              </a:ext>
            </a:extLst>
          </p:cNvPr>
          <p:cNvSpPr/>
          <p:nvPr/>
        </p:nvSpPr>
        <p:spPr>
          <a:xfrm>
            <a:off x="5196866" y="1306782"/>
            <a:ext cx="3276600" cy="2737862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E6F4056-575D-9C7F-BC76-9D3122D05D4E}"/>
              </a:ext>
            </a:extLst>
          </p:cNvPr>
          <p:cNvSpPr/>
          <p:nvPr/>
        </p:nvSpPr>
        <p:spPr>
          <a:xfrm>
            <a:off x="5398437" y="1525555"/>
            <a:ext cx="2559718" cy="419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C9FC439-9837-535E-1E3E-0C8873D806DF}"/>
              </a:ext>
            </a:extLst>
          </p:cNvPr>
          <p:cNvSpPr/>
          <p:nvPr/>
        </p:nvSpPr>
        <p:spPr>
          <a:xfrm>
            <a:off x="5398437" y="1999765"/>
            <a:ext cx="2907959" cy="1892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missing values, outliers, duplicated data and correct inconsistencies in the data. Ensuring data accuracy and reliability.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FE8B959-7C7F-95F2-390D-4148DA6D82CF}"/>
              </a:ext>
            </a:extLst>
          </p:cNvPr>
          <p:cNvSpPr/>
          <p:nvPr/>
        </p:nvSpPr>
        <p:spPr>
          <a:xfrm>
            <a:off x="8654143" y="1306782"/>
            <a:ext cx="3276600" cy="2737862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2538F2E-5881-336D-DC52-3B1AB17C6431}"/>
              </a:ext>
            </a:extLst>
          </p:cNvPr>
          <p:cNvSpPr/>
          <p:nvPr/>
        </p:nvSpPr>
        <p:spPr>
          <a:xfrm>
            <a:off x="8831667" y="1525555"/>
            <a:ext cx="2559718" cy="419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Visualization</a:t>
            </a:r>
            <a:endParaRPr lang="en-US" sz="23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C89E47C-2A92-4575-858F-890ACE63E662}"/>
              </a:ext>
            </a:extLst>
          </p:cNvPr>
          <p:cNvSpPr/>
          <p:nvPr/>
        </p:nvSpPr>
        <p:spPr>
          <a:xfrm>
            <a:off x="8842551" y="1999765"/>
            <a:ext cx="2946678" cy="1892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patterns, trends, and relationships within the data. Understanding the key drivers of water quality.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CF080130-B804-2659-8D60-224D3FAB4109}"/>
              </a:ext>
            </a:extLst>
          </p:cNvPr>
          <p:cNvSpPr/>
          <p:nvPr/>
        </p:nvSpPr>
        <p:spPr>
          <a:xfrm>
            <a:off x="8654143" y="4209377"/>
            <a:ext cx="3276600" cy="2496221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AC87FBC-C8A2-4E87-0BA6-A56A315DA658}"/>
              </a:ext>
            </a:extLst>
          </p:cNvPr>
          <p:cNvSpPr/>
          <p:nvPr/>
        </p:nvSpPr>
        <p:spPr>
          <a:xfrm>
            <a:off x="8831667" y="4372768"/>
            <a:ext cx="1241463" cy="347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Training</a:t>
            </a:r>
            <a:endParaRPr lang="en-US" sz="23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923003D-A3D5-DFEA-379E-AA3313E1CB95}"/>
              </a:ext>
            </a:extLst>
          </p:cNvPr>
          <p:cNvSpPr/>
          <p:nvPr/>
        </p:nvSpPr>
        <p:spPr>
          <a:xfrm>
            <a:off x="8842551" y="4783868"/>
            <a:ext cx="3088192" cy="1883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Splitting the data into training and testing sets. Training the model (many way which one is the best) to learn from historical data.</a:t>
            </a:r>
            <a:endParaRPr lang="en-US" sz="175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27CB4BE8-7F9B-2247-CF76-D307087ADEF5}"/>
              </a:ext>
            </a:extLst>
          </p:cNvPr>
          <p:cNvSpPr/>
          <p:nvPr/>
        </p:nvSpPr>
        <p:spPr>
          <a:xfrm>
            <a:off x="5196866" y="4209377"/>
            <a:ext cx="3276600" cy="2473982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F1D608C5-3AD0-E4F0-45AB-EA9DE7D5F978}"/>
              </a:ext>
            </a:extLst>
          </p:cNvPr>
          <p:cNvSpPr/>
          <p:nvPr/>
        </p:nvSpPr>
        <p:spPr>
          <a:xfrm>
            <a:off x="5406464" y="4378643"/>
            <a:ext cx="2661645" cy="329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 Statistics</a:t>
            </a:r>
            <a:endParaRPr lang="en-US" sz="23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FEAE0415-9BCF-535F-2BC0-21DDC5270FC3}"/>
              </a:ext>
            </a:extLst>
          </p:cNvPr>
          <p:cNvSpPr/>
          <p:nvPr/>
        </p:nvSpPr>
        <p:spPr>
          <a:xfrm>
            <a:off x="5398437" y="4783867"/>
            <a:ext cx="2857405" cy="1860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descriptive statistics, such as mean, median, and standard deviation, to gain insights into the data distribution.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D762CB07-B104-39A8-DDCF-9799ADEC8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75" y="7594492"/>
            <a:ext cx="463075" cy="463075"/>
          </a:xfrm>
          <a:prstGeom prst="rect">
            <a:avLst/>
          </a:prstGeom>
        </p:spPr>
      </p:pic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1CF21320-A565-5783-5C84-E1F23C36D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05" y="7594492"/>
            <a:ext cx="463075" cy="463075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C6D0EE8E-3259-61C3-D327-54C5B0485442}"/>
              </a:ext>
            </a:extLst>
          </p:cNvPr>
          <p:cNvSpPr/>
          <p:nvPr/>
        </p:nvSpPr>
        <p:spPr>
          <a:xfrm>
            <a:off x="6488105" y="8242755"/>
            <a:ext cx="2594006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classifier</a:t>
            </a:r>
            <a:endParaRPr lang="en-US" sz="21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39E0BAD5-9E06-03A4-2BB0-A090D9153A8D}"/>
              </a:ext>
            </a:extLst>
          </p:cNvPr>
          <p:cNvSpPr/>
          <p:nvPr/>
        </p:nvSpPr>
        <p:spPr>
          <a:xfrm>
            <a:off x="6488105" y="8657830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Inter" panose="020B0604020202020204"/>
              </a:rPr>
              <a:t>Separates data points into different classes by finding the optimal hyperplane that maximizes the margin (distance) between data points of different classes.</a:t>
            </a:r>
          </a:p>
        </p:txBody>
      </p:sp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DCF0E210-427F-61F4-9795-3CE635C3E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934" y="7594492"/>
            <a:ext cx="463075" cy="463075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73487AD8-98A6-1B1D-2EE8-773B0419296B}"/>
              </a:ext>
            </a:extLst>
          </p:cNvPr>
          <p:cNvSpPr/>
          <p:nvPr/>
        </p:nvSpPr>
        <p:spPr>
          <a:xfrm>
            <a:off x="9502934" y="8242755"/>
            <a:ext cx="2431489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Tree</a:t>
            </a:r>
            <a:endParaRPr lang="en-US" sz="210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AFE8038A-5D8F-16A3-ADE9-8BE8D04CDC3D}"/>
              </a:ext>
            </a:extLst>
          </p:cNvPr>
          <p:cNvSpPr/>
          <p:nvPr/>
        </p:nvSpPr>
        <p:spPr>
          <a:xfrm>
            <a:off x="9502934" y="8657830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 tree-like structure to make predictions based on a series of decisions.</a:t>
            </a:r>
            <a:endParaRPr lang="en-US" sz="1600" dirty="0"/>
          </a:p>
        </p:txBody>
      </p:sp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11FD869E-675D-6929-515F-BCBE9F9DF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53" y="7591318"/>
            <a:ext cx="463075" cy="463075"/>
          </a:xfrm>
          <a:prstGeom prst="rect">
            <a:avLst/>
          </a:prstGeom>
        </p:spPr>
      </p:pic>
      <p:sp>
        <p:nvSpPr>
          <p:cNvPr id="24" name="Text 9">
            <a:extLst>
              <a:ext uri="{FF2B5EF4-FFF2-40B4-BE49-F238E27FC236}">
                <a16:creationId xmlns:a16="http://schemas.microsoft.com/office/drawing/2014/main" id="{903DDDEB-6D87-7B52-FBAF-946F438B3630}"/>
              </a:ext>
            </a:extLst>
          </p:cNvPr>
          <p:cNvSpPr/>
          <p:nvPr/>
        </p:nvSpPr>
        <p:spPr>
          <a:xfrm>
            <a:off x="458553" y="8239580"/>
            <a:ext cx="2431489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</a:t>
            </a:r>
            <a:endParaRPr lang="en-US" sz="21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65BD3F40-594B-624A-FB00-51088DA8BF21}"/>
              </a:ext>
            </a:extLst>
          </p:cNvPr>
          <p:cNvSpPr/>
          <p:nvPr/>
        </p:nvSpPr>
        <p:spPr>
          <a:xfrm>
            <a:off x="3541697" y="8239580"/>
            <a:ext cx="2594006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Logistic Regression</a:t>
            </a:r>
            <a:endParaRPr lang="en-US" sz="2100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22834577-5E7B-3F30-4BB2-41B3633B2085}"/>
              </a:ext>
            </a:extLst>
          </p:cNvPr>
          <p:cNvSpPr/>
          <p:nvPr/>
        </p:nvSpPr>
        <p:spPr>
          <a:xfrm>
            <a:off x="3541697" y="8654655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Inter" panose="020B0604020202020204"/>
              </a:rPr>
              <a:t>Uses a logistic (sigmoid) function to model the probability of a binary or multi-class outcome, making predictions based on a linear combination of input features.</a:t>
            </a:r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F6E51EE1-9A50-FC37-227F-123A14D74FBA}"/>
              </a:ext>
            </a:extLst>
          </p:cNvPr>
          <p:cNvSpPr/>
          <p:nvPr/>
        </p:nvSpPr>
        <p:spPr>
          <a:xfrm>
            <a:off x="154005" y="-986850"/>
            <a:ext cx="11872896" cy="657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Construction</a:t>
            </a:r>
            <a:endParaRPr lang="en-US" sz="465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6D1600B5-41B0-EEE2-79E3-F5B6A4655FCD}"/>
              </a:ext>
            </a:extLst>
          </p:cNvPr>
          <p:cNvSpPr/>
          <p:nvPr/>
        </p:nvSpPr>
        <p:spPr>
          <a:xfrm>
            <a:off x="188906" y="8654655"/>
            <a:ext cx="2736835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multiple decision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trees to improve prediction accuracy and reduce variance.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767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E8D0-6F51-1DC1-C7DD-5E08E3DC3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446B6B-58DC-4FEA-59A8-B061F43A1E17}"/>
              </a:ext>
            </a:extLst>
          </p:cNvPr>
          <p:cNvSpPr/>
          <p:nvPr/>
        </p:nvSpPr>
        <p:spPr>
          <a:xfrm>
            <a:off x="154005" y="884795"/>
            <a:ext cx="11872896" cy="657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Construction</a:t>
            </a:r>
            <a:endParaRPr lang="en-US" sz="4650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51BB26DF-8402-56EB-F375-B7CBDB06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14" y="2414801"/>
            <a:ext cx="463075" cy="463075"/>
          </a:xfrm>
          <a:prstGeom prst="rect">
            <a:avLst/>
          </a:prstGeom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7063693-689B-A87A-7701-E92F4912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44" y="2414801"/>
            <a:ext cx="463075" cy="463075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61A1008F-F62B-F57D-145A-CCF06DF50BC1}"/>
              </a:ext>
            </a:extLst>
          </p:cNvPr>
          <p:cNvSpPr/>
          <p:nvPr/>
        </p:nvSpPr>
        <p:spPr>
          <a:xfrm>
            <a:off x="6229344" y="3063064"/>
            <a:ext cx="2594006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classifier</a:t>
            </a:r>
            <a:endParaRPr lang="en-US" sz="21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F4B85B5-55F5-125E-CB7B-EE50EC7CD5C0}"/>
              </a:ext>
            </a:extLst>
          </p:cNvPr>
          <p:cNvSpPr/>
          <p:nvPr/>
        </p:nvSpPr>
        <p:spPr>
          <a:xfrm>
            <a:off x="6229344" y="3478139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Inter" panose="020B0604020202020204"/>
              </a:rPr>
              <a:t>Separates data points into different classes by finding the optimal hyperplane that maximizes the margin (distance) between data points of different classes.</a:t>
            </a:r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CEBC4BD1-21B5-6D00-0F6A-5E148E08E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173" y="2414801"/>
            <a:ext cx="463075" cy="463075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0929D0D6-2917-2980-12A2-78BCDB869011}"/>
              </a:ext>
            </a:extLst>
          </p:cNvPr>
          <p:cNvSpPr/>
          <p:nvPr/>
        </p:nvSpPr>
        <p:spPr>
          <a:xfrm>
            <a:off x="9244173" y="3063064"/>
            <a:ext cx="2431489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Tree</a:t>
            </a:r>
            <a:endParaRPr lang="en-US" sz="210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23587E8F-E765-6653-1B84-87582143C6DA}"/>
              </a:ext>
            </a:extLst>
          </p:cNvPr>
          <p:cNvSpPr/>
          <p:nvPr/>
        </p:nvSpPr>
        <p:spPr>
          <a:xfrm>
            <a:off x="9244173" y="3478139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 tree-like structure to make predictions based on a series of decisions.</a:t>
            </a:r>
            <a:endParaRPr lang="en-US" sz="1600" dirty="0"/>
          </a:p>
        </p:txBody>
      </p:sp>
      <p:pic>
        <p:nvPicPr>
          <p:cNvPr id="27" name="Image 4" descr="preencoded.png">
            <a:extLst>
              <a:ext uri="{FF2B5EF4-FFF2-40B4-BE49-F238E27FC236}">
                <a16:creationId xmlns:a16="http://schemas.microsoft.com/office/drawing/2014/main" id="{EC6169E7-0906-8742-1CC6-E15E70FFB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92" y="2411627"/>
            <a:ext cx="463075" cy="463075"/>
          </a:xfrm>
          <a:prstGeom prst="rect">
            <a:avLst/>
          </a:prstGeom>
        </p:spPr>
      </p:pic>
      <p:sp>
        <p:nvSpPr>
          <p:cNvPr id="28" name="Text 9">
            <a:extLst>
              <a:ext uri="{FF2B5EF4-FFF2-40B4-BE49-F238E27FC236}">
                <a16:creationId xmlns:a16="http://schemas.microsoft.com/office/drawing/2014/main" id="{8A686A44-782A-9F81-BEE2-2D047DD03DCA}"/>
              </a:ext>
            </a:extLst>
          </p:cNvPr>
          <p:cNvSpPr/>
          <p:nvPr/>
        </p:nvSpPr>
        <p:spPr>
          <a:xfrm>
            <a:off x="199792" y="3059889"/>
            <a:ext cx="2431489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</a:t>
            </a:r>
            <a:endParaRPr lang="en-US" sz="210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C6C2CBBF-6559-EF29-B45E-C27709F09E67}"/>
              </a:ext>
            </a:extLst>
          </p:cNvPr>
          <p:cNvSpPr/>
          <p:nvPr/>
        </p:nvSpPr>
        <p:spPr>
          <a:xfrm>
            <a:off x="188906" y="3474964"/>
            <a:ext cx="2736835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multiple decision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trees to improve prediction accuracy and reduce variance.</a:t>
            </a:r>
            <a:endParaRPr lang="en-US" sz="1600" dirty="0"/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A8D1BFD0-DD51-DDD6-90F9-FE65976286E9}"/>
              </a:ext>
            </a:extLst>
          </p:cNvPr>
          <p:cNvSpPr/>
          <p:nvPr/>
        </p:nvSpPr>
        <p:spPr>
          <a:xfrm>
            <a:off x="3282936" y="3059889"/>
            <a:ext cx="2594006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Logistic Regression</a:t>
            </a:r>
            <a:endParaRPr lang="en-US" sz="2100" dirty="0"/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DD033729-CB18-8E7E-E301-A661BEA895BE}"/>
              </a:ext>
            </a:extLst>
          </p:cNvPr>
          <p:cNvSpPr/>
          <p:nvPr/>
        </p:nvSpPr>
        <p:spPr>
          <a:xfrm>
            <a:off x="3282936" y="3474964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Inter" panose="020B0604020202020204"/>
              </a:rPr>
              <a:t>Uses a logistic (sigmoid) function to model the probability of a binary or multi-class outcome, making predictions based on a linear combination of input features.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FD373806-1828-FAE9-3CFB-0C4D32591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3529" y="0"/>
            <a:ext cx="4693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28BD-D8BB-ECB9-01D0-FB30D09E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7E7299-1158-540B-0454-0A9452D85814}"/>
              </a:ext>
            </a:extLst>
          </p:cNvPr>
          <p:cNvSpPr/>
          <p:nvPr/>
        </p:nvSpPr>
        <p:spPr>
          <a:xfrm>
            <a:off x="203201" y="676772"/>
            <a:ext cx="7150500" cy="67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465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328ADB4A-1318-6392-82C9-6E9EFEE4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58" y="0"/>
            <a:ext cx="4693220" cy="6858000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421F369A-5B0E-F361-53E7-7D434D0D589F}"/>
              </a:ext>
            </a:extLst>
          </p:cNvPr>
          <p:cNvSpPr/>
          <p:nvPr/>
        </p:nvSpPr>
        <p:spPr>
          <a:xfrm>
            <a:off x="392425" y="1624294"/>
            <a:ext cx="26073" cy="4718886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KH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84091BF4-D8D5-467C-B0FC-FDBE7EE42ADE}"/>
              </a:ext>
            </a:extLst>
          </p:cNvPr>
          <p:cNvSpPr/>
          <p:nvPr/>
        </p:nvSpPr>
        <p:spPr>
          <a:xfrm>
            <a:off x="597651" y="2047784"/>
            <a:ext cx="679030" cy="26073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KH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B95D3EA9-0113-7CB8-B3E1-F2981F76712C}"/>
              </a:ext>
            </a:extLst>
          </p:cNvPr>
          <p:cNvSpPr/>
          <p:nvPr/>
        </p:nvSpPr>
        <p:spPr>
          <a:xfrm>
            <a:off x="187198" y="1842558"/>
            <a:ext cx="436527" cy="4365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65BFFC7F-B387-108F-7AA9-FF8E17822386}"/>
              </a:ext>
            </a:extLst>
          </p:cNvPr>
          <p:cNvSpPr/>
          <p:nvPr/>
        </p:nvSpPr>
        <p:spPr>
          <a:xfrm>
            <a:off x="343130" y="1907945"/>
            <a:ext cx="124664" cy="305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4B2101B6-643E-B06E-E429-DD5E93CFB787}"/>
              </a:ext>
            </a:extLst>
          </p:cNvPr>
          <p:cNvSpPr/>
          <p:nvPr/>
        </p:nvSpPr>
        <p:spPr>
          <a:xfrm>
            <a:off x="1472639" y="1818317"/>
            <a:ext cx="2546642" cy="3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Performance</a:t>
            </a:r>
            <a:endParaRPr lang="en-US" sz="23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61DD361-92F9-CE1A-B364-633AD200F8DF}"/>
              </a:ext>
            </a:extLst>
          </p:cNvPr>
          <p:cNvSpPr/>
          <p:nvPr/>
        </p:nvSpPr>
        <p:spPr>
          <a:xfrm>
            <a:off x="1472640" y="2253011"/>
            <a:ext cx="4013614" cy="620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the model's accuracy to evaluate its predictive power.</a:t>
            </a:r>
            <a:endParaRPr lang="en-US" sz="1750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F46A9A4F-27DA-ECEC-B83E-20765E6805C7}"/>
              </a:ext>
            </a:extLst>
          </p:cNvPr>
          <p:cNvSpPr/>
          <p:nvPr/>
        </p:nvSpPr>
        <p:spPr>
          <a:xfrm>
            <a:off x="597651" y="3685421"/>
            <a:ext cx="679030" cy="26073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KH"/>
          </a:p>
        </p:txBody>
      </p:sp>
      <p:sp>
        <p:nvSpPr>
          <p:cNvPr id="23" name="Shape 8">
            <a:extLst>
              <a:ext uri="{FF2B5EF4-FFF2-40B4-BE49-F238E27FC236}">
                <a16:creationId xmlns:a16="http://schemas.microsoft.com/office/drawing/2014/main" id="{961FF71B-483B-C0DD-727D-4BA7AA4E16E9}"/>
              </a:ext>
            </a:extLst>
          </p:cNvPr>
          <p:cNvSpPr/>
          <p:nvPr/>
        </p:nvSpPr>
        <p:spPr>
          <a:xfrm>
            <a:off x="187198" y="3480194"/>
            <a:ext cx="436527" cy="4365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31333CEC-43DB-2BB6-C6AB-1B5915B4AAB8}"/>
              </a:ext>
            </a:extLst>
          </p:cNvPr>
          <p:cNvSpPr/>
          <p:nvPr/>
        </p:nvSpPr>
        <p:spPr>
          <a:xfrm>
            <a:off x="321843" y="3545581"/>
            <a:ext cx="167135" cy="305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30" name="Text 15">
            <a:extLst>
              <a:ext uri="{FF2B5EF4-FFF2-40B4-BE49-F238E27FC236}">
                <a16:creationId xmlns:a16="http://schemas.microsoft.com/office/drawing/2014/main" id="{4990445B-5F27-2D4B-0CA7-0BE58D03C571}"/>
              </a:ext>
            </a:extLst>
          </p:cNvPr>
          <p:cNvSpPr/>
          <p:nvPr/>
        </p:nvSpPr>
        <p:spPr>
          <a:xfrm>
            <a:off x="1472639" y="3480690"/>
            <a:ext cx="4778936" cy="3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Comparison of Models with accuracy</a:t>
            </a:r>
            <a:endParaRPr lang="en-US" sz="2300" dirty="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A6BC445F-A641-EED7-5162-9E1FB7489B3E}"/>
              </a:ext>
            </a:extLst>
          </p:cNvPr>
          <p:cNvSpPr/>
          <p:nvPr/>
        </p:nvSpPr>
        <p:spPr>
          <a:xfrm>
            <a:off x="1472640" y="3915382"/>
            <a:ext cx="4013614" cy="2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the data into training and testing sets to ensure the model's generalizability and prevent overfitting.</a:t>
            </a:r>
            <a:endParaRPr lang="en-US" sz="1750" dirty="0"/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the performance of different models and choose the best-performing model for water quality prediction.</a:t>
            </a:r>
            <a:endParaRPr lang="en-US" sz="17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57E1-8078-0C1F-E545-4EAC4029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9" r="46885"/>
          <a:stretch/>
        </p:blipFill>
        <p:spPr>
          <a:xfrm>
            <a:off x="5909758" y="177800"/>
            <a:ext cx="6282243" cy="37655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32AE2-0AC0-8F17-457B-0FBFEB29D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004"/>
          <a:stretch/>
        </p:blipFill>
        <p:spPr>
          <a:xfrm>
            <a:off x="5909757" y="3803203"/>
            <a:ext cx="6282243" cy="30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9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E7C06-B172-0176-34E8-B9AC900EF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CB426A9-25E8-93CC-5673-F116A0F9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58" y="0"/>
            <a:ext cx="4591542" cy="688731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30C5ECE-DE2C-E859-03BD-14A82C0F7CC7}"/>
              </a:ext>
            </a:extLst>
          </p:cNvPr>
          <p:cNvSpPr/>
          <p:nvPr/>
        </p:nvSpPr>
        <p:spPr>
          <a:xfrm>
            <a:off x="258973" y="440324"/>
            <a:ext cx="7075682" cy="1606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Interpreting Predictive Insights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EB66199-819F-045F-62FC-868B6B1FFAA0}"/>
              </a:ext>
            </a:extLst>
          </p:cNvPr>
          <p:cNvSpPr/>
          <p:nvPr/>
        </p:nvSpPr>
        <p:spPr>
          <a:xfrm>
            <a:off x="884132" y="2623301"/>
            <a:ext cx="45719" cy="2524008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KH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7788997E-37A6-4611-758D-2B7C705EB11A}"/>
              </a:ext>
            </a:extLst>
          </p:cNvPr>
          <p:cNvSpPr/>
          <p:nvPr/>
        </p:nvSpPr>
        <p:spPr>
          <a:xfrm>
            <a:off x="683352" y="2836834"/>
            <a:ext cx="427069" cy="42706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E1C79C0-E7D3-BB30-3798-E8F3156D8D89}"/>
              </a:ext>
            </a:extLst>
          </p:cNvPr>
          <p:cNvSpPr/>
          <p:nvPr/>
        </p:nvSpPr>
        <p:spPr>
          <a:xfrm>
            <a:off x="835906" y="2900804"/>
            <a:ext cx="121963" cy="299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BE21650-3A6D-9A59-B71A-5FE38F52577D}"/>
              </a:ext>
            </a:extLst>
          </p:cNvPr>
          <p:cNvSpPr/>
          <p:nvPr/>
        </p:nvSpPr>
        <p:spPr>
          <a:xfrm>
            <a:off x="1084913" y="3040660"/>
            <a:ext cx="664319" cy="25509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KH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3B0A2080-A417-D7F1-A2DB-00A352A34BE1}"/>
              </a:ext>
            </a:extLst>
          </p:cNvPr>
          <p:cNvSpPr/>
          <p:nvPr/>
        </p:nvSpPr>
        <p:spPr>
          <a:xfrm>
            <a:off x="683352" y="4135279"/>
            <a:ext cx="427069" cy="42706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KH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D787BC8-90B7-3E82-DA88-9028A22EE071}"/>
              </a:ext>
            </a:extLst>
          </p:cNvPr>
          <p:cNvSpPr/>
          <p:nvPr/>
        </p:nvSpPr>
        <p:spPr>
          <a:xfrm>
            <a:off x="815081" y="4199250"/>
            <a:ext cx="163514" cy="299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1B85E51-93B6-15F7-70A3-A99E364DA5C0}"/>
              </a:ext>
            </a:extLst>
          </p:cNvPr>
          <p:cNvSpPr/>
          <p:nvPr/>
        </p:nvSpPr>
        <p:spPr>
          <a:xfrm>
            <a:off x="1940945" y="2816164"/>
            <a:ext cx="2491470" cy="311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Temporal Trends</a:t>
            </a:r>
            <a:endParaRPr lang="en-US" sz="23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0BA64711-661B-7D88-ACF2-AF76536532E6}"/>
              </a:ext>
            </a:extLst>
          </p:cNvPr>
          <p:cNvSpPr/>
          <p:nvPr/>
        </p:nvSpPr>
        <p:spPr>
          <a:xfrm>
            <a:off x="1940945" y="3241440"/>
            <a:ext cx="4995195" cy="30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water quality with unseen data.</a:t>
            </a:r>
            <a:endParaRPr lang="en-US" sz="17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57123752-C3A5-3046-3F1C-CEFDA98C9DB3}"/>
              </a:ext>
            </a:extLst>
          </p:cNvPr>
          <p:cNvSpPr/>
          <p:nvPr/>
        </p:nvSpPr>
        <p:spPr>
          <a:xfrm>
            <a:off x="1084913" y="4339105"/>
            <a:ext cx="664319" cy="25509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KH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D8B169D-3999-626A-17B3-1F406E9D2AAC}"/>
              </a:ext>
            </a:extLst>
          </p:cNvPr>
          <p:cNvSpPr/>
          <p:nvPr/>
        </p:nvSpPr>
        <p:spPr>
          <a:xfrm>
            <a:off x="1940945" y="4114609"/>
            <a:ext cx="2491470" cy="311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 Assessment</a:t>
            </a:r>
            <a:endParaRPr lang="en-US" sz="23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39647F40-5356-0319-0A80-FC3F7C4C1EB1}"/>
              </a:ext>
            </a:extLst>
          </p:cNvPr>
          <p:cNvSpPr/>
          <p:nvPr/>
        </p:nvSpPr>
        <p:spPr>
          <a:xfrm>
            <a:off x="1940946" y="4539885"/>
            <a:ext cx="4668868" cy="607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the potential impact of human activities on water quality.</a:t>
            </a: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B4407C3-72A5-DDC2-8CC9-530FDA4E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4029" y="0"/>
            <a:ext cx="4588466" cy="6882698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91219365-6F8A-F775-657D-82302FD97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15735" y="0"/>
            <a:ext cx="469322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5231E-BED2-AD01-91EC-C48E26C84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9" r="46885"/>
          <a:stretch/>
        </p:blipFill>
        <p:spPr>
          <a:xfrm>
            <a:off x="-6589535" y="177800"/>
            <a:ext cx="6282243" cy="3765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AF0874-C1CF-3AC6-B649-805F2ABF57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2004"/>
          <a:stretch/>
        </p:blipFill>
        <p:spPr>
          <a:xfrm>
            <a:off x="-6589536" y="3803203"/>
            <a:ext cx="6282243" cy="30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9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809</Words>
  <Application>Microsoft Macintosh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Inter</vt:lpstr>
      <vt:lpstr>Petrona Bold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WAYOTEP PHAN</dc:creator>
  <cp:lastModifiedBy>Chantharith Ny</cp:lastModifiedBy>
  <cp:revision>50</cp:revision>
  <dcterms:created xsi:type="dcterms:W3CDTF">2025-01-11T15:27:20Z</dcterms:created>
  <dcterms:modified xsi:type="dcterms:W3CDTF">2025-01-30T08:23:57Z</dcterms:modified>
</cp:coreProperties>
</file>